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8" r:id="rId3"/>
    <p:sldId id="261" r:id="rId4"/>
    <p:sldId id="260" r:id="rId5"/>
    <p:sldId id="264" r:id="rId6"/>
    <p:sldId id="266" r:id="rId7"/>
    <p:sldId id="267" r:id="rId8"/>
    <p:sldId id="330" r:id="rId9"/>
    <p:sldId id="268" r:id="rId10"/>
    <p:sldId id="269" r:id="rId11"/>
    <p:sldId id="272" r:id="rId12"/>
    <p:sldId id="273" r:id="rId13"/>
    <p:sldId id="331" r:id="rId14"/>
    <p:sldId id="274" r:id="rId15"/>
    <p:sldId id="275" r:id="rId16"/>
    <p:sldId id="329" r:id="rId17"/>
    <p:sldId id="276" r:id="rId18"/>
    <p:sldId id="277" r:id="rId19"/>
    <p:sldId id="278" r:id="rId20"/>
    <p:sldId id="321" r:id="rId21"/>
    <p:sldId id="320" r:id="rId22"/>
    <p:sldId id="282" r:id="rId23"/>
    <p:sldId id="280" r:id="rId24"/>
    <p:sldId id="283" r:id="rId25"/>
    <p:sldId id="284" r:id="rId26"/>
    <p:sldId id="285" r:id="rId27"/>
    <p:sldId id="287" r:id="rId28"/>
    <p:sldId id="286" r:id="rId29"/>
    <p:sldId id="288" r:id="rId30"/>
    <p:sldId id="289" r:id="rId31"/>
    <p:sldId id="290" r:id="rId32"/>
    <p:sldId id="292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7" r:id="rId54"/>
    <p:sldId id="319" r:id="rId55"/>
    <p:sldId id="318" r:id="rId56"/>
    <p:sldId id="314" r:id="rId57"/>
    <p:sldId id="316" r:id="rId58"/>
    <p:sldId id="332" r:id="rId59"/>
    <p:sldId id="333" r:id="rId6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10"/>
    <a:srgbClr val="428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3" autoAdjust="0"/>
    <p:restoredTop sz="95850" autoAdjust="0"/>
  </p:normalViewPr>
  <p:slideViewPr>
    <p:cSldViewPr snapToGrid="0">
      <p:cViewPr varScale="1">
        <p:scale>
          <a:sx n="102" d="100"/>
          <a:sy n="102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D7A6C9D-BAB0-4988-A175-BA5FB13FFF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E996E98-91CA-4E51-8CAD-8CF148A33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135F0-1ECA-4380-A477-76D6C0EDD1E8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C45718-CD9A-4774-8FA9-0106694FFC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808A76-FC2A-49C0-8A14-EA8FA52F7E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8E4BB-B4DB-4B02-B543-461DC97382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217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DB07-FD48-41FE-BAEB-8507EDE3FFF7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8792-24A0-4A11-8F1C-CA1576FACC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208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">
            <a:extLst>
              <a:ext uri="{FF2B5EF4-FFF2-40B4-BE49-F238E27FC236}">
                <a16:creationId xmlns:a16="http://schemas.microsoft.com/office/drawing/2014/main" id="{2CADD196-7616-472A-BDF1-55BC59962A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8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" name="Rettangolo 4">
            <a:extLst>
              <a:ext uri="{FF2B5EF4-FFF2-40B4-BE49-F238E27FC236}">
                <a16:creationId xmlns:a16="http://schemas.microsoft.com/office/drawing/2014/main" id="{6472593A-40E2-4186-B765-28FB72EFBEBE}"/>
              </a:ext>
            </a:extLst>
          </p:cNvPr>
          <p:cNvSpPr/>
          <p:nvPr userDrawn="1"/>
        </p:nvSpPr>
        <p:spPr>
          <a:xfrm>
            <a:off x="0" y="6202929"/>
            <a:ext cx="12192000" cy="666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12A829C7-137E-4F83-81C5-4C81C1C73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8593" y="1269814"/>
            <a:ext cx="5005114" cy="4819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68DCEE-C08D-44C1-B93E-A5515323BA7B}"/>
              </a:ext>
            </a:extLst>
          </p:cNvPr>
          <p:cNvSpPr txBox="1"/>
          <p:nvPr userDrawn="1"/>
        </p:nvSpPr>
        <p:spPr>
          <a:xfrm>
            <a:off x="1137678" y="1856505"/>
            <a:ext cx="535837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관리자 매뉴얼</a:t>
            </a:r>
            <a:endParaRPr lang="en-US" altLang="ko-KR" sz="31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E8545D91-C848-46FF-BC4E-582BEB4607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235" y="6429682"/>
            <a:ext cx="1462751" cy="212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13C3194E-E030-4F6D-8EA5-DE9AAD0C16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4514" y="1282954"/>
            <a:ext cx="3332174" cy="4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8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0">
            <a:extLst>
              <a:ext uri="{FF2B5EF4-FFF2-40B4-BE49-F238E27FC236}">
                <a16:creationId xmlns:a16="http://schemas.microsoft.com/office/drawing/2014/main" id="{AAF88982-3276-4AF2-9970-86C546F62FC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688878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0029C80-70F6-43AF-A61F-8ECA0644F444}"/>
              </a:ext>
            </a:extLst>
          </p:cNvPr>
          <p:cNvSpPr/>
          <p:nvPr userDrawn="1"/>
        </p:nvSpPr>
        <p:spPr>
          <a:xfrm>
            <a:off x="2785730" y="0"/>
            <a:ext cx="94062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6126DB9-1440-4DB4-BDAA-1A6F79FD4636}"/>
              </a:ext>
            </a:extLst>
          </p:cNvPr>
          <p:cNvSpPr/>
          <p:nvPr userDrawn="1"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9" name="슬라이드 번호 개체 틀 10">
            <a:extLst>
              <a:ext uri="{FF2B5EF4-FFF2-40B4-BE49-F238E27FC236}">
                <a16:creationId xmlns:a16="http://schemas.microsoft.com/office/drawing/2014/main" id="{02DD4841-E6EB-4350-8B21-B0A85F0F424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138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77C91-7287-483C-848A-08C17DDA0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06A153-9E30-4BFD-8601-D22D2B5B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7B23E9-636E-4842-8827-9B2E4B8C4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99FB-0F26-493D-8A63-BAFC948C6B5C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A9ACD3E-016B-4C5F-9C09-D7F343237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4C10AA-5A9B-4E38-954A-00218382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51028" cy="365125"/>
          </a:xfrm>
        </p:spPr>
        <p:txBody>
          <a:bodyPr/>
          <a:lstStyle/>
          <a:p>
            <a:fld id="{4AE5A91B-8AC3-4FC8-A1C8-D9B2A1BCF20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69073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4B47A4-312B-45F0-A3A5-0EC08FE2E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318C589-51E9-4F42-981E-6E21CA4A8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1E0ED8-3DCD-47B8-9BDA-B0C3DBCE9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99FB-0F26-493D-8A63-BAFC948C6B5C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D7EB7B3-67F8-4E62-A844-F7FFC296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C807549-095C-48C2-AD8F-E5BD6675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A91B-8AC3-4FC8-A1C8-D9B2A1BCF2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94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C210F6-F117-4239-A880-947D4C9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C5BD77-73CE-40E9-8CEF-6A15F6BB0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795293-47E0-46FE-864A-791409A99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99FB-0F26-493D-8A63-BAFC948C6B5C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5A3405-73C6-4616-B8D7-0C8EFE05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E7F8D5-7731-4AE6-BF0C-0D9583267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0" r:id="rId4"/>
    <p:sldLayoutId id="2147483649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A853741-D90B-48E5-A524-26F825207601}"/>
              </a:ext>
            </a:extLst>
          </p:cNvPr>
          <p:cNvSpPr txBox="1"/>
          <p:nvPr/>
        </p:nvSpPr>
        <p:spPr>
          <a:xfrm>
            <a:off x="1137678" y="5665874"/>
            <a:ext cx="3332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2021.04.09</a:t>
            </a:r>
            <a:endParaRPr lang="ko-KR" altLang="en-US" sz="1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774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0850E93-82DF-47B0-9567-4018B2214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407" y="1346045"/>
            <a:ext cx="7419576" cy="4655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BB6516E-D9E7-41CF-AEF7-31CAE5061AB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E01A-E833-45FF-BB24-4BD37C093DBD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사원등록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7569DBF-11F0-4C42-BC29-D25AC0E5DC1F}"/>
              </a:ext>
            </a:extLst>
          </p:cNvPr>
          <p:cNvSpPr/>
          <p:nvPr/>
        </p:nvSpPr>
        <p:spPr>
          <a:xfrm>
            <a:off x="9266549" y="1451728"/>
            <a:ext cx="867266" cy="226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21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44D0CA-7449-4032-BB9D-1B9E72B013CC}"/>
              </a:ext>
            </a:extLst>
          </p:cNvPr>
          <p:cNvSpPr txBox="1"/>
          <p:nvPr/>
        </p:nvSpPr>
        <p:spPr>
          <a:xfrm>
            <a:off x="3140265" y="182879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보안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CB2F7-0A34-4703-A687-0F1F2B41BB8F}"/>
              </a:ext>
            </a:extLst>
          </p:cNvPr>
          <p:cNvSpPr txBox="1"/>
          <p:nvPr/>
        </p:nvSpPr>
        <p:spPr>
          <a:xfrm>
            <a:off x="3140264" y="539074"/>
            <a:ext cx="6720016" cy="1585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/>
              <a:t> </a:t>
            </a:r>
            <a:r>
              <a:rPr lang="en-US" altLang="ko-KR" sz="1100" dirty="0"/>
              <a:t>- </a:t>
            </a:r>
            <a:r>
              <a:rPr lang="ko-KR" altLang="en-US" sz="1100" dirty="0"/>
              <a:t>보안등급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게시물 및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알림글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등록 시 보안등급 설정 가능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결재문서를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부서문서함과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사내문서함에서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조회 시에 보안등급에 따라서 조회 여부 관리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일정관리에서 일정 등록 시 보안등급에 따라서 조회 여부 관리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업무일지에서 등록일지에 대한 조회여부를 보안등급에 따라서 관리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메뉴관리에서 메뉴별로 사용권한 설정을 보안등급에 따라서 관리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웹폴더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공유폴더에서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폴더별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권한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관리를 보안등급에 따라서 관리</a:t>
            </a:r>
            <a:r>
              <a:rPr lang="en-US" altLang="ko-KR" sz="1100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C0F93B-DD9C-463E-8905-32835A2517EE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4DFC89D6-F931-4A5B-AA2E-29750FA38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893" b="-47893"/>
          <a:stretch/>
        </p:blipFill>
        <p:spPr>
          <a:xfrm>
            <a:off x="3145025" y="2274136"/>
            <a:ext cx="2257425" cy="819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5248210-26CE-4F7A-A967-FCE8FE8F7297}"/>
              </a:ext>
            </a:extLst>
          </p:cNvPr>
          <p:cNvSpPr txBox="1"/>
          <p:nvPr/>
        </p:nvSpPr>
        <p:spPr>
          <a:xfrm>
            <a:off x="3140265" y="2807967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접속허용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36CC3C-FF35-4433-B5B0-25248BCF83C9}"/>
              </a:ext>
            </a:extLst>
          </p:cNvPr>
          <p:cNvSpPr txBox="1"/>
          <p:nvPr/>
        </p:nvSpPr>
        <p:spPr>
          <a:xfrm>
            <a:off x="3140264" y="3164162"/>
            <a:ext cx="6720016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/>
              <a:t> </a:t>
            </a:r>
            <a:r>
              <a:rPr lang="en-US" altLang="ko-KR" sz="1100" dirty="0"/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사용자에 대해서 그룹웨어 접속을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IP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 허용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 어디서든 접속이 허용됩니다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접속관리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IP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 허용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기초설정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관리에 등록한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IP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대해서만 접속을 허용합니다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IP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 거부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 어디서든 접속이 불가합니다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D7B2060-4D49-4119-A999-A30CA53F0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263" y="4408448"/>
            <a:ext cx="5286375" cy="352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25FA8158-730D-49E7-8B05-B32CC98D74BE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</p:spTree>
    <p:extLst>
      <p:ext uri="{BB962C8B-B14F-4D97-AF65-F5344CB8AC3E}">
        <p14:creationId xmlns:p14="http://schemas.microsoft.com/office/powerpoint/2010/main" val="1514639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40265" y="18435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40264" y="552907"/>
            <a:ext cx="6144086" cy="10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수신 사용여부를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POP3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POP3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사용여부를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동시수신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발송 시 동시 수신 받을 수신자 수를 제한합니다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메일전달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받은 메일에 대해서 자동으로 전달한 주소를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구분자는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shift + \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C0F93B-DD9C-463E-8905-32835A2517EE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조직도를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8711DE7-8133-45A6-8646-6B59911DA01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248210-26CE-4F7A-A967-FCE8FE8F7297}"/>
              </a:ext>
            </a:extLst>
          </p:cNvPr>
          <p:cNvSpPr txBox="1"/>
          <p:nvPr/>
        </p:nvSpPr>
        <p:spPr>
          <a:xfrm>
            <a:off x="3140265" y="3791331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36CC3C-FF35-4433-B5B0-25248BCF83C9}"/>
              </a:ext>
            </a:extLst>
          </p:cNvPr>
          <p:cNvSpPr txBox="1"/>
          <p:nvPr/>
        </p:nvSpPr>
        <p:spPr>
          <a:xfrm>
            <a:off x="3140264" y="4147526"/>
            <a:ext cx="6720016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문서담당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문서담당자로 지정될 경우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결재문서가 본인부서로 수신 됐을 때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부서수신함에서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결재문서를                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	'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및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재상신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할 수 있는 권한이 부여됩니다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  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전자서명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사용자가 전자결재에 사용할 결재 서명을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	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사용하지 않음으로 체크가 된 경우에는 기본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이미지가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CC3D4DA-F9BC-4BC4-B480-47DF5976C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263" y="1796617"/>
            <a:ext cx="5962650" cy="182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24C6ED4-A099-43B1-95FD-30ABE4FAB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263" y="5397907"/>
            <a:ext cx="6153150" cy="1114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0909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40265" y="207986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자택정보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40264" y="2448414"/>
            <a:ext cx="6144086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전화번호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사용자의 자택 전화번호를 작성합니다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사용자의 주택 주소를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C0F93B-DD9C-463E-8905-32835A2517EE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조직도를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8711DE7-8133-45A6-8646-6B59911DA01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2C9B080-0CA9-4B02-80B0-55443F0EA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263" y="3181791"/>
            <a:ext cx="5695950" cy="1562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0F72B3-48E9-4D2F-9F9B-E90E6EB43991}"/>
              </a:ext>
            </a:extLst>
          </p:cNvPr>
          <p:cNvSpPr txBox="1"/>
          <p:nvPr/>
        </p:nvSpPr>
        <p:spPr>
          <a:xfrm>
            <a:off x="3140265" y="18435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사용량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5B5FB5-C07B-4551-98D6-E71CE466E7E0}"/>
              </a:ext>
            </a:extLst>
          </p:cNvPr>
          <p:cNvSpPr txBox="1"/>
          <p:nvPr/>
        </p:nvSpPr>
        <p:spPr>
          <a:xfrm>
            <a:off x="3140264" y="552907"/>
            <a:ext cx="520871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ko-KR" sz="1100" dirty="0"/>
              <a:t>개인이 사용할 용량을 설정합니다</a:t>
            </a:r>
            <a:r>
              <a:rPr lang="en-US" altLang="ko-KR" sz="1100" dirty="0"/>
              <a:t>.</a:t>
            </a:r>
            <a:endParaRPr lang="ko-KR" altLang="ko-KR" sz="1100" dirty="0"/>
          </a:p>
          <a:p>
            <a:pPr lvl="1">
              <a:lnSpc>
                <a:spcPct val="150000"/>
              </a:lnSpc>
            </a:pPr>
            <a:r>
              <a:rPr lang="en-US" altLang="ko-KR" sz="1100" dirty="0"/>
              <a:t>0MB</a:t>
            </a:r>
            <a:r>
              <a:rPr lang="ko-KR" altLang="ko-KR" sz="1100" dirty="0"/>
              <a:t>는</a:t>
            </a:r>
            <a:r>
              <a:rPr lang="en-US" altLang="ko-KR" sz="1100" dirty="0"/>
              <a:t> sysop </a:t>
            </a:r>
            <a:r>
              <a:rPr lang="ko-KR" altLang="ko-KR" sz="1100" dirty="0"/>
              <a:t>계정으로 로그인해서 전체 사용자에 대해서 일괄 설정하는 기능</a:t>
            </a:r>
            <a:r>
              <a:rPr lang="en-US" altLang="ko-KR" sz="1100" dirty="0"/>
              <a:t>(</a:t>
            </a:r>
            <a:r>
              <a:rPr lang="ko-KR" altLang="ko-KR" sz="1100" dirty="0"/>
              <a:t>시스템관리</a:t>
            </a:r>
            <a:r>
              <a:rPr lang="en-US" altLang="ko-KR" sz="1100" dirty="0"/>
              <a:t>/</a:t>
            </a:r>
            <a:r>
              <a:rPr lang="ko-KR" altLang="ko-KR" sz="1100" dirty="0"/>
              <a:t>도메인관리</a:t>
            </a:r>
            <a:r>
              <a:rPr lang="en-US" altLang="ko-KR" sz="1100" dirty="0"/>
              <a:t>)</a:t>
            </a:r>
            <a:r>
              <a:rPr lang="ko-KR" altLang="ko-KR" sz="1100" dirty="0"/>
              <a:t>에서 설정된 값을 따라간다는 의미입니다</a:t>
            </a:r>
            <a:r>
              <a:rPr lang="en-US" altLang="ko-KR" sz="1100" dirty="0"/>
              <a:t>.</a:t>
            </a:r>
            <a:endParaRPr lang="ko-KR" altLang="ko-KR" sz="1100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7EC12D1-A04D-4CCC-A49D-92970EF6A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263" y="1507999"/>
            <a:ext cx="5486400" cy="438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5703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2641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그룹웨어에서 사용할 부서를 관리하는 기능으로서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최대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 트리 구조까지 지원됩니다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부서정렬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–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정렬하고자 하는 부서 클릭 후 오른쪽 위의 화살표 버튼으로 위아래 이동</a:t>
            </a:r>
            <a:endParaRPr lang="en-US" altLang="ko-KR" sz="105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부서정렬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–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조직원 정렬하고자 하는 부서 클릭 후  오른쪽 위의 조직 구성원 버튼 클릭하면 </a:t>
            </a: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새창이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실행되는데 해당 화면에서 조직원 화살표 버튼으로 위아래 이동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조직도관리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A249382-3940-4C66-B110-1D3E13D2D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407" y="1367108"/>
            <a:ext cx="7419576" cy="45834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0A979694-2848-4DA5-AE78-8813B7BA395D}"/>
              </a:ext>
            </a:extLst>
          </p:cNvPr>
          <p:cNvCxnSpPr>
            <a:cxnSpLocks/>
          </p:cNvCxnSpPr>
          <p:nvPr/>
        </p:nvCxnSpPr>
        <p:spPr>
          <a:xfrm>
            <a:off x="5910262" y="2510631"/>
            <a:ext cx="647700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>
            <a:extLst>
              <a:ext uri="{FF2B5EF4-FFF2-40B4-BE49-F238E27FC236}">
                <a16:creationId xmlns:a16="http://schemas.microsoft.com/office/drawing/2014/main" id="{2D6F5590-975B-4012-966D-AFCA69C3A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992" y="4423118"/>
            <a:ext cx="5003292" cy="1673763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B88B21D7-F83B-45A7-ACC5-77D5F81E3DD3}"/>
              </a:ext>
            </a:extLst>
          </p:cNvPr>
          <p:cNvCxnSpPr>
            <a:cxnSpLocks/>
          </p:cNvCxnSpPr>
          <p:nvPr/>
        </p:nvCxnSpPr>
        <p:spPr>
          <a:xfrm>
            <a:off x="10869133" y="2150967"/>
            <a:ext cx="0" cy="2167033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6FF4552-C131-4A29-9B36-03AE207C9538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조직도관리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BF5C59B-8A1D-4D77-AF1E-CD55402AF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782" y="2319603"/>
            <a:ext cx="3028399" cy="1919966"/>
          </a:xfrm>
          <a:prstGeom prst="rect">
            <a:avLst/>
          </a:prstGeom>
          <a:ln w="22225">
            <a:solidFill>
              <a:srgbClr val="FFC410"/>
            </a:solidFill>
          </a:ln>
        </p:spPr>
      </p:pic>
    </p:spTree>
    <p:extLst>
      <p:ext uri="{BB962C8B-B14F-4D97-AF65-F5344CB8AC3E}">
        <p14:creationId xmlns:p14="http://schemas.microsoft.com/office/powerpoint/2010/main" val="24604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사원관리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1B528E4-F1A7-4660-BF1B-A14F7F584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406" y="1365786"/>
            <a:ext cx="7419575" cy="45700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CD004E-B678-4723-ABD8-9BCAAE546823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356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사원관리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172A1E1-BBC3-4910-9B36-3C818C598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653" y="1365786"/>
            <a:ext cx="7057079" cy="45700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292D923-C6B5-4908-850F-3C3A2CF91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938" y="2843173"/>
            <a:ext cx="4072794" cy="2135650"/>
          </a:xfrm>
          <a:prstGeom prst="rect">
            <a:avLst/>
          </a:prstGeom>
          <a:ln w="22225">
            <a:solidFill>
              <a:srgbClr val="FFC410"/>
            </a:solidFill>
          </a:ln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DD86D2C7-035E-42A9-973D-090B57551ED5}"/>
              </a:ext>
            </a:extLst>
          </p:cNvPr>
          <p:cNvCxnSpPr>
            <a:cxnSpLocks/>
          </p:cNvCxnSpPr>
          <p:nvPr/>
        </p:nvCxnSpPr>
        <p:spPr>
          <a:xfrm>
            <a:off x="8117438" y="1773635"/>
            <a:ext cx="0" cy="971946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467581C-D19D-4354-BACA-736DCAA181A0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703DD8-D6D3-4BEA-9EED-F278A17A772F}"/>
              </a:ext>
            </a:extLst>
          </p:cNvPr>
          <p:cNvSpPr txBox="1"/>
          <p:nvPr/>
        </p:nvSpPr>
        <p:spPr>
          <a:xfrm>
            <a:off x="3140263" y="549841"/>
            <a:ext cx="8568345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사원관리에서 사원마다 근태관리를 부여할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0397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59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직책을 설정 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직위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,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직책 추가 구성 및 수정 가능합니다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 버튼으로 추가 후 오른쪽의 위아래 버튼으로 정렬 가능합니다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언어팩은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별도 구매 </a:t>
            </a: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옵션이오니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참고 바랍니다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코드관리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8F91836-0CC8-421D-83FF-37BA3F397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407" y="1367108"/>
            <a:ext cx="7441398" cy="45834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B3FEEC4-198E-41B5-A528-14AA73B21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353" y="3108992"/>
            <a:ext cx="3927343" cy="2544847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E20FAF5F-BF18-4E80-9402-746CF35AC6BD}"/>
              </a:ext>
            </a:extLst>
          </p:cNvPr>
          <p:cNvCxnSpPr>
            <a:cxnSpLocks/>
          </p:cNvCxnSpPr>
          <p:nvPr/>
        </p:nvCxnSpPr>
        <p:spPr>
          <a:xfrm>
            <a:off x="10845323" y="2185988"/>
            <a:ext cx="0" cy="78105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CD2EE4-D83E-499F-BB6F-0F742CBE9E8F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코드관리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1118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분류관리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그룹웨어에서 사용하는 모든 메뉴들에 대한 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0148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메뉴관리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0CB06-C362-4B51-AFE6-178CC6330725}"/>
              </a:ext>
            </a:extLst>
          </p:cNvPr>
          <p:cNvSpPr txBox="1"/>
          <p:nvPr/>
        </p:nvSpPr>
        <p:spPr>
          <a:xfrm>
            <a:off x="3140263" y="5087442"/>
            <a:ext cx="8568345" cy="158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메뉴명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 이름을 제공합니다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다국어팩을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구매한 경우에 구매한 언어별 이름 관리 기능도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URL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메뉴를 실행하는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URL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정보를 제공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아이콘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메뉴에 해당되는 아이콘 정보를 제공하며 수정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 허용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메뉴를 접속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대역별로 제공여부를 관리합니다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사용권한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설정할 수 있으며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＇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 하여 권한설정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6E81660-6117-4CDA-8F38-C31E7EDDF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296" y="1500488"/>
            <a:ext cx="5638440" cy="3477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161790-88AA-4769-AE45-742B3BD7DA0C}"/>
              </a:ext>
            </a:extLst>
          </p:cNvPr>
          <p:cNvSpPr txBox="1"/>
          <p:nvPr/>
        </p:nvSpPr>
        <p:spPr>
          <a:xfrm>
            <a:off x="3140263" y="549841"/>
            <a:ext cx="8568345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메뉴를 사용할지 여부를 결정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메뉴펼침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메뉴를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클릭했을때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하위 트리까지 모두 펼침으로 보이게 할지 여부를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표기숨김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메뉴를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숨김처리하여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상단메뉴에 왼쪽메뉴에서 안보이게 처리합니다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B83A05B-8821-43B9-8D00-AE7E0AAE6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102" y="2429083"/>
            <a:ext cx="2974658" cy="2374674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75F9AEA9-F020-4B4B-ADA9-6DB30BF77368}"/>
              </a:ext>
            </a:extLst>
          </p:cNvPr>
          <p:cNvCxnSpPr>
            <a:cxnSpLocks/>
          </p:cNvCxnSpPr>
          <p:nvPr/>
        </p:nvCxnSpPr>
        <p:spPr>
          <a:xfrm>
            <a:off x="9202925" y="2107407"/>
            <a:ext cx="0" cy="223837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462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분류관리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518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 등으로 활용될 다양한 게시판들을 등록할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다양한 형태의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게시판을 무한대로 생성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분류화 가능하고 이에 대해서 기본값 설정과 권한설정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할 수 있는 등 다양하게 관리할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게시판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0CB06-C362-4B51-AFE6-178CC6330725}"/>
              </a:ext>
            </a:extLst>
          </p:cNvPr>
          <p:cNvSpPr txBox="1"/>
          <p:nvPr/>
        </p:nvSpPr>
        <p:spPr>
          <a:xfrm>
            <a:off x="3140263" y="5460540"/>
            <a:ext cx="8569137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폴더가 생성될 위치를 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폴더의 이름 설정 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공유설정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설정할 수 있으며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＇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 하여 권한설정 가능합니다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C8645-5AE7-447F-84B9-E842371604F8}"/>
              </a:ext>
            </a:extLst>
          </p:cNvPr>
          <p:cNvSpPr txBox="1"/>
          <p:nvPr/>
        </p:nvSpPr>
        <p:spPr>
          <a:xfrm>
            <a:off x="3140263" y="669103"/>
            <a:ext cx="8454329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새폴더</a:t>
            </a:r>
            <a:r>
              <a:rPr lang="ko-KR" altLang="en-US" sz="1100" dirty="0"/>
              <a:t>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생성되는 게시판들을 특정한 성격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(category)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따라서 분류를 할 수 있도록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폴더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만들어 주는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기능을 제공합니다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그래서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폴더에는 게시물을 등록할 수 있는 게시판을 생성하는 것이 아님을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주의 바랍니다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C4F45F5-5E91-4E09-922A-5E991E5C5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543" y="1593688"/>
            <a:ext cx="5638440" cy="34792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BAA228C7-55BD-4825-ACC0-FD8841E382EE}"/>
              </a:ext>
            </a:extLst>
          </p:cNvPr>
          <p:cNvCxnSpPr>
            <a:cxnSpLocks/>
          </p:cNvCxnSpPr>
          <p:nvPr/>
        </p:nvCxnSpPr>
        <p:spPr>
          <a:xfrm>
            <a:off x="8750488" y="2186782"/>
            <a:ext cx="0" cy="567848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78C39E57-F82B-44F6-BABE-84257ED9D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154" y="2878439"/>
            <a:ext cx="4685346" cy="2228635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20CF196-C924-4F4D-932D-AEDDC0CA8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834" y="2518101"/>
            <a:ext cx="1001652" cy="238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1137678" y="1176021"/>
            <a:ext cx="333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목차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8EEDD9-5A87-479A-AE03-D10CBE87AA82}"/>
              </a:ext>
            </a:extLst>
          </p:cNvPr>
          <p:cNvSpPr txBox="1"/>
          <p:nvPr/>
        </p:nvSpPr>
        <p:spPr>
          <a:xfrm>
            <a:off x="7722152" y="1176021"/>
            <a:ext cx="560612" cy="477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01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02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03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04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05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06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07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08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09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10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11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12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13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14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15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16</a:t>
            </a:r>
            <a:endParaRPr lang="ko-KR" altLang="en-US" sz="12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8282764" y="1176021"/>
            <a:ext cx="1283627" cy="477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사원관리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접속로그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기본설정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조직관리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분류관리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팝업관리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결재관리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주소록관리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메일관리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일정관리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문서관리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설문관리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휴가관리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근태관리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통계관리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협업관리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7209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새게시판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8801675" cy="1939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0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</a:rPr>
              <a:t>새게시판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새로운 게시판을 생성하는 기능을 제공하며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아래와 같은 다양한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설정값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등록하여야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일반적인 게시판 형태를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익명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등록 시에 게시물 등록자를 저장하지 않아 게시물 등록이 익명처리가 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등록 시 비밀번호를 입력합니다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lvl="1"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앨범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앨범형식의 게시물 목록 조회화면으로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28650" lvl="1" indent="-171450">
              <a:lnSpc>
                <a:spcPts val="2000"/>
              </a:lnSpc>
              <a:buFontTx/>
              <a:buChar char="-"/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1:1 -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목록 조회 시에 일반 사용자는 자신의 등록 게시물만 제공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 관리자는 모든 등록자의 게시물을 조회할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 게시판이 생성될 위치를 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게시판의 이름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CB2F7-0A34-4703-A687-0F1F2B41BB8F}"/>
              </a:ext>
            </a:extLst>
          </p:cNvPr>
          <p:cNvSpPr txBox="1"/>
          <p:nvPr/>
        </p:nvSpPr>
        <p:spPr>
          <a:xfrm>
            <a:off x="3135184" y="2407428"/>
            <a:ext cx="8699444" cy="184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옵션 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의견란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조회 하단에 의견을 등록할 수 있는 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좋아요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게시물에 대해서 좋아요 투표를 할 수 있는 모드를 제공합니다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확인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진행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완료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보류 상태 설정 옵션을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이력공개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리스트 페이지 오른쪽에 숫자표시 클릭 가능여부를 결정하여 조회이력 공개를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기간선택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등록시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날짜 표시가 되어 기간확인이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승인 후 등록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게시글 작성시 게시판 관리자의 승인 후 등록할 것인지 여부를 결정합니다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메인페이지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2B89217-FCD9-4CDA-A875-7F1202BDA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4" y="4383505"/>
            <a:ext cx="5505896" cy="2210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23F098B1-AC56-4EDC-9101-74A1036CA3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기초설정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32B7DA8-CA58-4FAC-A214-650F91A58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949" y="4464103"/>
            <a:ext cx="756920" cy="25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00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기초설정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새게시판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8801675" cy="1344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게시판의 관리자를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사용권한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공유설정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공유설정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보존기간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 게시물의 보관기간을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기간이 만료된다고 삭제되지는 않습니다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메일동기화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수신된 메일을 자동으로 게시판으로 등록할 수 있는 기능입니다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메인페이지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50EB36C1-1AF0-4060-A12D-2CB637DCD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2185448"/>
            <a:ext cx="5609469" cy="23563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613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E61B936-6182-45E9-9CB7-978A20E6E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543" y="2455053"/>
            <a:ext cx="5556332" cy="34449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분류관리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275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사내비품 등의 자원을 등록하고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다양한 형태의 사내자원을 무한대로 생성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분류화 가능하고 이에 대해서 기본값 설정과 권한설정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할 수 있는 등 다양하게 관리할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사내자원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사내자원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BAA228C7-55BD-4825-ACC0-FD8841E382EE}"/>
              </a:ext>
            </a:extLst>
          </p:cNvPr>
          <p:cNvCxnSpPr>
            <a:cxnSpLocks/>
          </p:cNvCxnSpPr>
          <p:nvPr/>
        </p:nvCxnSpPr>
        <p:spPr>
          <a:xfrm>
            <a:off x="8821926" y="3043735"/>
            <a:ext cx="0" cy="647736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3BC7D43-7B15-481E-9B5A-12E0FBC713E8}"/>
              </a:ext>
            </a:extLst>
          </p:cNvPr>
          <p:cNvSpPr txBox="1"/>
          <p:nvPr/>
        </p:nvSpPr>
        <p:spPr>
          <a:xfrm>
            <a:off x="3140263" y="669103"/>
            <a:ext cx="8454329" cy="135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새폴더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폴더가 생성될 위치를 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폴더의 이름 설정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할수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공유설정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설정할 수 있으며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＇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 하여 권한설정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0F38CA3-B7C6-44E9-830D-C3D871435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218" y="3388025"/>
            <a:ext cx="631907" cy="77122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AEEA6CF-0309-4B5F-B09A-2048AF19F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807" y="3835951"/>
            <a:ext cx="4888986" cy="2401702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4083385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분류관리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275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사내비품 등의 자원을 등록하고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다양한 형태의 사내자원을 무한대로 생성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분류화 가능하고 이에 대해서 기본값 설정과 권한설정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할 수 있는 등 다양하게 관리할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사내자원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사내자원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0CB06-C362-4B51-AFE6-178CC6330725}"/>
              </a:ext>
            </a:extLst>
          </p:cNvPr>
          <p:cNvSpPr txBox="1"/>
          <p:nvPr/>
        </p:nvSpPr>
        <p:spPr>
          <a:xfrm>
            <a:off x="3140263" y="5206624"/>
            <a:ext cx="8569137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  자원이 생성될 위치를 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자원의 이름 설정 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게시판의 관리자를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사용권한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 하여 권한설정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공유설정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’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 하여 권한설정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96FF6-67DE-41F4-9D8F-AFB20DEA8D93}"/>
              </a:ext>
            </a:extLst>
          </p:cNvPr>
          <p:cNvSpPr txBox="1"/>
          <p:nvPr/>
        </p:nvSpPr>
        <p:spPr>
          <a:xfrm>
            <a:off x="3140263" y="549841"/>
            <a:ext cx="8568345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새분류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 자원에 대한 예약기능을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회의실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회의실 자원에 대한 예약기능을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차량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차량 자원에 대한 예약기능과 자동차 운행기록을 작성하는 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전산기기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전산기기 자원에 대한 예약기능을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F65C8283-7683-47D8-A0DD-651316C0C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934" y="2133274"/>
            <a:ext cx="4971862" cy="2867169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4230027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팝업관리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 시에 사용자들에게 팝업으로 공지할 수 있는 기능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새팝업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팝업관리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96FF6-67DE-41F4-9D8F-AFB20DEA8D93}"/>
              </a:ext>
            </a:extLst>
          </p:cNvPr>
          <p:cNvSpPr txBox="1"/>
          <p:nvPr/>
        </p:nvSpPr>
        <p:spPr>
          <a:xfrm>
            <a:off x="3140263" y="549841"/>
            <a:ext cx="8568345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팝업을 사용할지 여부를 결정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CA61B0E-9F13-4CED-9CEE-7F275DFA0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599" y="964249"/>
            <a:ext cx="5500787" cy="34004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9B9802D-F9C3-4157-8395-A420166B6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029" y="2089640"/>
            <a:ext cx="3799881" cy="2104408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A7FB5A7-596F-45B0-816E-B72254ACE290}"/>
              </a:ext>
            </a:extLst>
          </p:cNvPr>
          <p:cNvSpPr txBox="1"/>
          <p:nvPr/>
        </p:nvSpPr>
        <p:spPr>
          <a:xfrm>
            <a:off x="3140263" y="4437022"/>
            <a:ext cx="8568345" cy="234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팝업창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제목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크기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팝업창의 가로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세로 크기를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팝업공지를 적용할 기간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(FROM,TO)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수신자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팝업공지를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수신자를 지정하여 일부에게만 보이게 처리할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옵션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사용안함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사용하지 않게 처리합니다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하루동안 이 창을 열지 않음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–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팝업창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하단에 하루동안 이 창을 열지 않음 체크박스 생성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주일동안 이 창을 열지 않음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팝업창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하단에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주일 동안 이 창을 열지 않음 체크박스 생성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더 이상 이 창을 열지 않음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팝업창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하단에 더 이상 이 창을 열지 않음 체크박스 생성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9A29C4EC-76D0-452E-A49B-F1F99BBB560C}"/>
              </a:ext>
            </a:extLst>
          </p:cNvPr>
          <p:cNvCxnSpPr>
            <a:cxnSpLocks/>
          </p:cNvCxnSpPr>
          <p:nvPr/>
        </p:nvCxnSpPr>
        <p:spPr>
          <a:xfrm>
            <a:off x="9759758" y="1861111"/>
            <a:ext cx="0" cy="131995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568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결재옵션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3" y="549841"/>
            <a:ext cx="8568345" cy="336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/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 할당 </a:t>
            </a: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채번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시점을 설정할 수 있습니다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승인문서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완료시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-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완료 후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채번하는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형식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모든문서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기안시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-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기안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상신되면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채번하는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형식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 형식 </a:t>
            </a: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결재문서번호 자동할당에 대한 형식을 지정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(Ex) [YYYY][MM]-[DL]-[N:4] 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[YY]/[YYYY],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[MM],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[DD],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[C],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최상위부서코드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[DS],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최종부서코드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[DL]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전체부서명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[DF],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최종부서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[DN],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양식코드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[F],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별칭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[FN],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일련번호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[N: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자리수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대외문서</a:t>
            </a:r>
            <a:r>
              <a:rPr lang="en-US" altLang="ko-KR" sz="1100" dirty="0"/>
              <a:t>) - </a:t>
            </a:r>
            <a:r>
              <a:rPr lang="ko-KR" altLang="en-US" sz="1100" dirty="0"/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대외문서에 사용될 문서의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채번을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지정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(Ex) [F][YYYY][MM]-[N:4]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 타이틀 </a:t>
            </a: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대외문서 발송 시 상단에 적히는 타이틀 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3D353C4-37C3-4A7E-A558-15EA366B2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854" y="4002843"/>
            <a:ext cx="5971002" cy="26098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0117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결재옵션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320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결재자 표시 </a:t>
            </a:r>
            <a:r>
              <a:rPr lang="en-US" altLang="ko-KR" sz="1100" dirty="0"/>
              <a:t>-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결재칸의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윗칸에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결재자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표시되는 부분을 어떤 정보를 넣을 것인가를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/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결재부서 표시 </a:t>
            </a:r>
            <a:r>
              <a:rPr lang="en-US" altLang="ko-KR" sz="1100" dirty="0"/>
              <a:t>-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기안부서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표시를 어떻게 처리를 할 것인지 여부를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전체부서 표시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1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 부서부터 해당기안자가 소속된 부서까지의 모든 부서명을 표기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 부서만 표시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기안자가 소속된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최종부서명만을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/>
              <a:t>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기안자포함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/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기안자를 결재선의 첫번째 결재자로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합의순서 </a:t>
            </a:r>
            <a:r>
              <a:rPr lang="en-US" altLang="ko-KR" sz="1100" dirty="0"/>
              <a:t>- </a:t>
            </a:r>
            <a:r>
              <a:rPr lang="ko-KR" altLang="ko-KR" sz="1100" dirty="0"/>
              <a:t>합의 순서에 대한 기본 선택 기능을 관리합니</a:t>
            </a:r>
            <a:r>
              <a:rPr lang="ko-KR" altLang="en-US" sz="1100" dirty="0"/>
              <a:t>다</a:t>
            </a:r>
            <a:r>
              <a:rPr lang="en-US" altLang="ko-KR" sz="1100" dirty="0"/>
              <a:t>.</a:t>
            </a:r>
            <a:br>
              <a:rPr lang="en-US" altLang="ko-KR" sz="1100" dirty="0"/>
            </a:b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순차진행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결재라인의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합의자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지정 순서대로 진행됩니다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무순위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순차결재 방식에서 합의자의 순번이 없이 진행됩니다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합의 후 결재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결재가 모두 진행 된 후 여러 명의 합의자가 마지막에 일괄 진행됩니다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D4C7625B-501F-4892-B248-2785CFF3C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49" y="4102613"/>
            <a:ext cx="6818232" cy="19540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2981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결재옵션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234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 표시 </a:t>
            </a:r>
            <a:r>
              <a:rPr lang="en-US" altLang="ko-KR" sz="1100" dirty="0"/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상단에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표시되는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부분을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결재권 위임 </a:t>
            </a:r>
            <a:r>
              <a:rPr lang="en-US" altLang="ko-KR" sz="1100" dirty="0"/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다른 사람에게 결재권을 위임할 수 있도록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결재패스 </a:t>
            </a:r>
            <a:r>
              <a:rPr lang="en-US" altLang="ko-KR" sz="1100" dirty="0"/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현재 결재를 해야 할 사용자가 결재를 하지 않고 있는 경우에 기안자가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해당결재자의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결재를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 또는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후결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처리를 하고 다음 결재자로 결재기능을 넘기는 기능입니다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기안참조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/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진행 중인 문서를 조회하고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등록할 수 있는 기능입니다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참조자로 지정된 사용자는 기안문서가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진행중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 상태에서만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 및 의견첨부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할 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있으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완료 후에는 조회만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8A35DFA5-9811-42EB-91A4-1B2FD3C15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658" y="3307003"/>
            <a:ext cx="6784413" cy="2209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054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결재옵션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209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부서수신기안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결재가 완료된 문서에 대해서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부서발신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하는 경우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수신부서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해당수신문서를 다시 자신의 부서장에게 결재를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받아서 처리를 할 것인지 여부를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 수선 </a:t>
            </a: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기안자나 결재자가 진행 중인 결재의 결재선 및 수신자 등을 있는지 여부를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결재본문수정 </a:t>
            </a: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기안자나 결재자가 진행 중인 결재의 내용을 수정할 수 있는지 여부를 설정합니다</a:t>
            </a:r>
            <a:r>
              <a:rPr lang="en-US" altLang="ko-KR" sz="1100" dirty="0"/>
              <a:t>.</a:t>
            </a:r>
          </a:p>
          <a:p>
            <a:pPr marL="171450" lvl="0" indent="-171450">
              <a:lnSpc>
                <a:spcPct val="150000"/>
              </a:lnSpc>
              <a:buFontTx/>
              <a:buChar char="-"/>
            </a:pPr>
            <a:endParaRPr lang="en-US" altLang="ko-KR" sz="1100" dirty="0"/>
          </a:p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 err="1"/>
              <a:t>최종결재후</a:t>
            </a:r>
            <a:r>
              <a:rPr lang="ko-KR" altLang="en-US" sz="1100" dirty="0"/>
              <a:t> 합의 </a:t>
            </a:r>
            <a:r>
              <a:rPr lang="en-US" altLang="ko-KR" sz="1100" dirty="0"/>
              <a:t>– </a:t>
            </a:r>
            <a:r>
              <a:rPr lang="ko-KR" altLang="en-US" sz="1100" dirty="0"/>
              <a:t>최종결재가 뒤에 </a:t>
            </a:r>
            <a:r>
              <a:rPr lang="ko-KR" altLang="en-US" sz="1100" dirty="0" err="1"/>
              <a:t>합의자</a:t>
            </a:r>
            <a:r>
              <a:rPr lang="ko-KR" altLang="en-US" sz="1100" dirty="0"/>
              <a:t> 지정 여부를 설정합니다</a:t>
            </a:r>
            <a:r>
              <a:rPr lang="en-US" altLang="ko-KR" sz="1100" dirty="0"/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8020263-9192-40B6-974B-BAFEBCFEF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372" y="3007519"/>
            <a:ext cx="6811915" cy="23891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3011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결재문서의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타부서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조회 권한을 설정하는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권한설정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4627"/>
            <a:ext cx="8568345" cy="56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a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부서의 열람권한을 부여하고 싶으시면 대상부서에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부서의 부서코드 정보를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권한부서에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부서의 부서코드 정보를 입력해주시면 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11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908DEB7-BB9F-4832-A476-498190F5B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777" y="2240572"/>
            <a:ext cx="8258175" cy="2152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798D59-F366-43B5-9BF0-44FD86E2936F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권한설정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8354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0ECA16DC-7DD3-4595-8D6A-223D2FF4A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289" y="1363645"/>
            <a:ext cx="7414438" cy="4683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0148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회사정보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9C7A4-D8B0-4784-9C94-6B20A89FC1A4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메인페이지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D3598-0CD7-4B38-B7D5-5369CA603450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회사정보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5860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설정하는 결재선 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4627"/>
            <a:ext cx="8568345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자주 사용되는 결재선을 관리자가 관리하는 기능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공용 결재선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제공합니다</a:t>
            </a:r>
            <a:r>
              <a:rPr lang="en-US" altLang="ko-KR" sz="1100" dirty="0"/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8E29C9D-C19C-4596-9C28-F51C2F2FB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677" y="1984856"/>
            <a:ext cx="6810375" cy="346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C9B668-6839-4250-AA76-E3366CDC2229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6489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조직개편에 따른 현재의 부서 재편성 시 기존부서 것 조회가 가능하도록 결재문서의 소속 변경 작업을 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문서소속변경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4050"/>
            <a:ext cx="8568345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 변경에 따른 게시판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일지 등의 문서에 대한 소속 부서를 새로운 부서로 소속을 변경합니다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좌측에 부서코드를 부서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 부터 넣고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우측에 변경할 새 조직의 부서코드를 넣어 주십시오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D66F2D8-B57C-4264-A971-C0D9420F0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965" y="2243896"/>
            <a:ext cx="8305800" cy="2695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53A413-CCDC-483B-93F5-7D151122DE29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문서소속변경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8504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사용할 양식을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등록하고관리합니다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양식관리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5025836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/>
              <a:t>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표시숨김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표기숨김을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하면 기안 하기 화면에서 해당 양식은 안보이게 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010BCE3-9682-444B-A838-1BC7EC6C7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745" y="1124157"/>
            <a:ext cx="7120239" cy="23761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40D0B0-1D13-4E54-B75D-9486A73EFB54}"/>
              </a:ext>
            </a:extLst>
          </p:cNvPr>
          <p:cNvSpPr txBox="1"/>
          <p:nvPr/>
        </p:nvSpPr>
        <p:spPr>
          <a:xfrm>
            <a:off x="3140264" y="3710730"/>
            <a:ext cx="8568345" cy="2855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코드</a:t>
            </a:r>
            <a:r>
              <a:rPr lang="en-US" altLang="ko-KR" sz="1100" dirty="0"/>
              <a:t> - </a:t>
            </a:r>
            <a:r>
              <a:rPr lang="ko-KR" altLang="en-US" sz="1100" dirty="0"/>
              <a:t>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등록 양식의 양식 코드값을 입력합니다.(중복 불가)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 </a:t>
            </a:r>
            <a:r>
              <a:rPr lang="en-US" altLang="ko-KR" sz="1100" dirty="0"/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등록 양식의 분류를 선택하거나 새로 입력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새분류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종류 </a:t>
            </a:r>
            <a:r>
              <a:rPr lang="en-US" altLang="ko-KR" sz="1100" dirty="0"/>
              <a:t>–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전자결재에서만 사용하거나 전체 메뉴에서 사용이 가능하도록 설정을 하는 기능입니다.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범용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전체 기능에서 양식 적용이 가능한 곳에 모두 제공되는 양식을 의미합니다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결재전용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전자결재에서만 사용이 가능한 양식을 의미합니다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대외비문서사용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 문서 작성 시에 기본 대외비 체크가 되어 있도록 합니다</a:t>
            </a:r>
          </a:p>
          <a:p>
            <a:pPr lvl="0">
              <a:lnSpc>
                <a:spcPct val="150000"/>
              </a:lnSpc>
            </a:pPr>
            <a:endParaRPr lang="en-US" altLang="ko-KR" sz="1100" dirty="0"/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문서담당 </a:t>
            </a:r>
            <a:r>
              <a:rPr lang="en-US" altLang="ko-KR" sz="1100" dirty="0"/>
              <a:t>–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양식으로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 결재완료(승인)가 된 전체 결재 문서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조회할 수 있는 대상자를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문서담당자로 지정된 사용자는 ‘전자결재/개인문서함/담당문서함’에서 승인 문서를 조회할 수 있습니다.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5565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사용할 양식을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등록하고관리합니다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양식관리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5025836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319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양식으로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 결재 완료 후에 문서관리 시스템으로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복사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될 문서함을 기본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100" dirty="0"/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/>
              <a:t>보존기간 </a:t>
            </a:r>
            <a:r>
              <a:rPr lang="en-US" altLang="ko-KR" sz="1100" dirty="0"/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결재가 완료된 후에 해당 결재문서의 문서보존기간에 적용되며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보존기간이 만료된 경우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해당결재문서는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만료함’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에서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조회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r>
              <a:rPr lang="en-US" altLang="ko-KR" sz="1100" dirty="0"/>
              <a:t> 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 </a:t>
            </a:r>
            <a:r>
              <a:rPr lang="en-US" altLang="ko-KR" sz="1100" dirty="0"/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옵션 세부 사항 관리</a:t>
            </a:r>
            <a:br>
              <a:rPr lang="en-US" altLang="ko-KR" sz="1100" dirty="0"/>
            </a:b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최소결재자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/>
              <a:t>본 양식에 대해서 지정해야 하는 필수 최소</a:t>
            </a:r>
            <a:r>
              <a:rPr lang="en-US" altLang="ko-KR" sz="1100" dirty="0"/>
              <a:t> </a:t>
            </a:r>
            <a:r>
              <a:rPr lang="ko-KR" altLang="ko-KR" sz="1100" dirty="0"/>
              <a:t>결재자수를 관리할 수 있습니다</a:t>
            </a:r>
            <a:r>
              <a:rPr lang="en-US" altLang="ko-KR" sz="1100" dirty="0"/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순차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무순위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/>
              <a:t>본 양식에 대</a:t>
            </a:r>
            <a:r>
              <a:rPr lang="ko-KR" altLang="en-US" sz="1100" dirty="0"/>
              <a:t>해 결재 진행 시 순차결재를 할지 무순의 결재를 한지 합의 후 결재를 할지 여부를 결정합니다</a:t>
            </a:r>
            <a:r>
              <a:rPr lang="en-US" altLang="ko-KR" sz="1100" dirty="0"/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전결사용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선결재사용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전결기능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선결 기능 지정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기안참조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결재가 진행되는 과정부터 조회를 하게 되는 기안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참조자를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부서발신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양식을 가지고 전자결재를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상신한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경우 최종 결재완료 후에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부서발신을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할 부서를 기본 지정해 두는 기능입니다</a:t>
            </a:r>
            <a:endParaRPr lang="ko-KR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E466221-BE62-4DD6-AAEA-A54D793FA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292" y="3926065"/>
            <a:ext cx="6605143" cy="2674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1620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사용할 양식을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등록하고관리합니다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양식관리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5025836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2745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회람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회람 사용 여부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체크 및 자동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배포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처리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할 부서나 사람을 지정할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900"/>
              </a:lnSpc>
              <a:buFontTx/>
              <a:buChar char="-"/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헤더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결재문서 상단의 결재자 및 문서번호 날짜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기안자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등의 헤더 정보를 기본으로 사용할지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수정된 것을 사용할지 선택할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900"/>
              </a:lnSpc>
              <a:buFontTx/>
              <a:buChar char="-"/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900"/>
              </a:lnSpc>
              <a:buFontTx/>
              <a:buChar char="-"/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Form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HTML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소스를 이용한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Form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양식 본문을  사용할지 여부를 결정합니다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체크박스 선택 이후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html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소스 작업을 통한 본문 양식을 등록해야 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에디터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편집기 화면에서 양식 본문을 사용할지 여부를 결정합니다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체크박스 선택 이후 편집기 화면에서 양식을 등록하시면 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9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결재문서 하단의 부서수신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배포등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정보를 기본으로 수정한 것으로 할지 선택할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E2263FB-2C04-48B8-843B-4EFDCE6A2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896" y="3624609"/>
            <a:ext cx="7155938" cy="28857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0372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 메뉴에서 설정한 결재선을 양식별로 지정할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양식별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결재선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718058"/>
            <a:ext cx="85683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통해서 결재선을 등록할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31C9832D-95ED-4FDE-B946-B54E59780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404" y="1479395"/>
            <a:ext cx="7419575" cy="4606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70A088-84C1-448B-960D-EB974E093147}"/>
              </a:ext>
            </a:extLst>
          </p:cNvPr>
          <p:cNvSpPr txBox="1"/>
          <p:nvPr/>
        </p:nvSpPr>
        <p:spPr>
          <a:xfrm>
            <a:off x="3140264" y="184355"/>
            <a:ext cx="393896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양식별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결재선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9847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 상단에 보이는 헤더 부분을 편집할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헤더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/</a:t>
            </a:r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푸터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4190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헤더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0CB06-C362-4B51-AFE6-178CC6330725}"/>
              </a:ext>
            </a:extLst>
          </p:cNvPr>
          <p:cNvSpPr txBox="1"/>
          <p:nvPr/>
        </p:nvSpPr>
        <p:spPr>
          <a:xfrm>
            <a:off x="3140263" y="5405425"/>
            <a:ext cx="8569137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클릭으로 헤더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설정을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할수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기능은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HTML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소스 코딩이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가능하셔야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작업이 수월합니다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E3BC572-2534-4957-B0FB-7B860663A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949" y="1289555"/>
            <a:ext cx="6118973" cy="3790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8A6362E-6402-469E-A9AF-7B787826ACDE}"/>
              </a:ext>
            </a:extLst>
          </p:cNvPr>
          <p:cNvCxnSpPr>
            <a:cxnSpLocks/>
          </p:cNvCxnSpPr>
          <p:nvPr/>
        </p:nvCxnSpPr>
        <p:spPr>
          <a:xfrm>
            <a:off x="9830433" y="1886066"/>
            <a:ext cx="0" cy="67254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그림 18">
            <a:extLst>
              <a:ext uri="{FF2B5EF4-FFF2-40B4-BE49-F238E27FC236}">
                <a16:creationId xmlns:a16="http://schemas.microsoft.com/office/drawing/2014/main" id="{2481905D-6FDA-4683-ABBE-A9B13B030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514" y="2679831"/>
            <a:ext cx="4907391" cy="1996376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12D7A1D-6BE0-4D10-B88B-AECEEAE7BD28}"/>
              </a:ext>
            </a:extLst>
          </p:cNvPr>
          <p:cNvSpPr txBox="1"/>
          <p:nvPr/>
        </p:nvSpPr>
        <p:spPr>
          <a:xfrm>
            <a:off x="3100935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클릭으로 기본 헤더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이외의 수정된 값을 등록할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41A5F14-86F9-497B-926A-E2432AADC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862" y="2715368"/>
            <a:ext cx="1728837" cy="169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8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공문발송시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사용하는 직인 및 명칭을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공문발송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발송명의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발송명의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398D00E-DD3D-4D87-954D-CEC3EF30E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636" y="1670223"/>
            <a:ext cx="6590710" cy="4075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8A6362E-6402-469E-A9AF-7B787826ACDE}"/>
              </a:ext>
            </a:extLst>
          </p:cNvPr>
          <p:cNvCxnSpPr>
            <a:cxnSpLocks/>
          </p:cNvCxnSpPr>
          <p:nvPr/>
        </p:nvCxnSpPr>
        <p:spPr>
          <a:xfrm>
            <a:off x="10230451" y="2315711"/>
            <a:ext cx="0" cy="17983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175983E0-F4D6-4C68-945E-BC28643BE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519" y="2599313"/>
            <a:ext cx="4033610" cy="2935350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28A3C04-8879-4105-8CC8-0887DDBC5B40}"/>
              </a:ext>
            </a:extLst>
          </p:cNvPr>
          <p:cNvSpPr txBox="1"/>
          <p:nvPr/>
        </p:nvSpPr>
        <p:spPr>
          <a:xfrm>
            <a:off x="3140263" y="669103"/>
            <a:ext cx="8454329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클릭으로 코드명 및 직인을 추가할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b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공문함에서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변환된 공문  승인 시 지정된 발신명의에 미리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셋팅된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직인이 날인됩니다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8462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공문발송시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사용하는 머리말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꼬리말 값을 추가 사용할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공문발송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헤더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헤더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/</a:t>
            </a:r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푸터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3D9112F-A960-4CCD-B737-E9D4CE3BF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948" y="1673985"/>
            <a:ext cx="6118973" cy="37924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4A8C5BB-54C8-414A-949C-A94181465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167" y="3066375"/>
            <a:ext cx="5142738" cy="1996376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381323ED-5947-4311-A713-BCA6A720907C}"/>
              </a:ext>
            </a:extLst>
          </p:cNvPr>
          <p:cNvCxnSpPr>
            <a:cxnSpLocks/>
          </p:cNvCxnSpPr>
          <p:nvPr/>
        </p:nvCxnSpPr>
        <p:spPr>
          <a:xfrm>
            <a:off x="9830433" y="2272610"/>
            <a:ext cx="0" cy="67254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5C0D61C-FE5E-42DC-A1BE-76AB738836A1}"/>
              </a:ext>
            </a:extLst>
          </p:cNvPr>
          <p:cNvSpPr txBox="1"/>
          <p:nvPr/>
        </p:nvSpPr>
        <p:spPr>
          <a:xfrm>
            <a:off x="3140263" y="669103"/>
            <a:ext cx="8454329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클릭으로 공문에 사용될 머리말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꼬릿말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설정을 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기능은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HTML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소스 코딩이 가능하시면 작업이 수월합니다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CC0B750-34DC-4920-BC4C-4CE8D4BB1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075" y="3090106"/>
            <a:ext cx="1809750" cy="177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929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주소록관리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 운영에 필요한 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주소록옵션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주소록옵션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AD7E062-97A0-4BAF-93BB-94E7665F9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434" y="2038478"/>
            <a:ext cx="7284862" cy="20131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10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-   </a:t>
            </a:r>
            <a:r>
              <a:rPr lang="ko-KR" altLang="ko-KR" sz="1100" dirty="0"/>
              <a:t>타인의 개인 주소록을 관리</a:t>
            </a:r>
            <a:r>
              <a:rPr lang="en-US" altLang="ko-KR" sz="1100" dirty="0"/>
              <a:t>(</a:t>
            </a:r>
            <a:r>
              <a:rPr lang="ko-KR" altLang="ko-KR" sz="1100" dirty="0"/>
              <a:t>등록</a:t>
            </a:r>
            <a:r>
              <a:rPr lang="en-US" altLang="ko-KR" sz="1100" dirty="0"/>
              <a:t>,</a:t>
            </a:r>
            <a:r>
              <a:rPr lang="ko-KR" altLang="ko-KR" sz="1100" dirty="0"/>
              <a:t>수정</a:t>
            </a:r>
            <a:r>
              <a:rPr lang="en-US" altLang="ko-KR" sz="1100" dirty="0"/>
              <a:t>)</a:t>
            </a:r>
            <a:r>
              <a:rPr lang="ko-KR" altLang="ko-KR" sz="1100" dirty="0"/>
              <a:t>하는 기능이 공유주소록 기능입니다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ko-KR" sz="1100" dirty="0"/>
              <a:t>이를 사용할 것인지 여부를 관리합니다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-   </a:t>
            </a:r>
            <a:r>
              <a:rPr lang="ko-KR" altLang="ko-KR" sz="1100" dirty="0"/>
              <a:t>공유주소록 대상자로 지정된 사용자의 주소록메뉴를 클릭하게 되면 다음과 같이 </a:t>
            </a:r>
            <a:r>
              <a:rPr lang="en-US" altLang="ko-KR" sz="1100" dirty="0"/>
              <a:t>‘</a:t>
            </a:r>
            <a:r>
              <a:rPr lang="ko-KR" altLang="ko-KR" sz="1100" dirty="0"/>
              <a:t>공유주소록</a:t>
            </a:r>
            <a:r>
              <a:rPr lang="en-US" altLang="ko-KR" sz="1100" dirty="0"/>
              <a:t>’ </a:t>
            </a:r>
            <a:r>
              <a:rPr lang="ko-KR" altLang="ko-KR" sz="1100" dirty="0"/>
              <a:t>밑에 위에서 지정을 한 사용자의 이름이 제공되고 이름을 클릭하게 되면 그</a:t>
            </a:r>
            <a:r>
              <a:rPr lang="en-US" altLang="ko-KR" sz="1100" dirty="0"/>
              <a:t> </a:t>
            </a:r>
            <a:r>
              <a:rPr lang="ko-KR" altLang="ko-KR" sz="1100" dirty="0"/>
              <a:t>사람의 개인주소록이 제공됩니다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3094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1798217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 크기제한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기초설정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5" y="2166769"/>
            <a:ext cx="4905632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메일발송 시 첨부파일의 크기를 설정하는 옵션입니다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B7C2078-1959-4C22-93A4-86C54F217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1016832"/>
            <a:ext cx="4191000" cy="666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191AA4-59D3-4289-BD3F-F2BC41A9ABE5}"/>
              </a:ext>
            </a:extLst>
          </p:cNvPr>
          <p:cNvSpPr txBox="1"/>
          <p:nvPr/>
        </p:nvSpPr>
        <p:spPr>
          <a:xfrm>
            <a:off x="3135185" y="3457861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자동옵션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BC879E-87C1-4495-8766-B7F4E897F7B6}"/>
              </a:ext>
            </a:extLst>
          </p:cNvPr>
          <p:cNvSpPr txBox="1"/>
          <p:nvPr/>
        </p:nvSpPr>
        <p:spPr>
          <a:xfrm>
            <a:off x="3135184" y="3814056"/>
            <a:ext cx="8699444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메일발송 시에 첨부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파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일이 일정크기 이상이 되면 무조건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첨부링크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발송하는 기능과 관련된 사항으로서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일정크기를 설정하는 옵션입니다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동시발송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4905631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메일에서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 발송 시 수신사 숫자를 제한합니다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값이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0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이면 무제한 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C1E21552-042A-4885-8B8A-E83EAF7F4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4" y="4291533"/>
            <a:ext cx="5419725" cy="657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444D0CA-7449-4032-BB9D-1B9E72B013CC}"/>
              </a:ext>
            </a:extLst>
          </p:cNvPr>
          <p:cNvSpPr txBox="1"/>
          <p:nvPr/>
        </p:nvSpPr>
        <p:spPr>
          <a:xfrm>
            <a:off x="3135185" y="5094574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SMS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옵션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CB2F7-0A34-4703-A687-0F1F2B41BB8F}"/>
              </a:ext>
            </a:extLst>
          </p:cNvPr>
          <p:cNvSpPr txBox="1"/>
          <p:nvPr/>
        </p:nvSpPr>
        <p:spPr>
          <a:xfrm>
            <a:off x="3135184" y="5450769"/>
            <a:ext cx="8699444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매월 사용 가능한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SMS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사용량을 제한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7DA5612C-1428-479E-B40A-8FC134758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183" y="5928246"/>
            <a:ext cx="4524375" cy="638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메인페이지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5CF5F65-7A9D-48B6-9A5E-A47F74FEB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183" y="2613014"/>
            <a:ext cx="3867150" cy="666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38934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주소록관리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 운영에 분류 항목을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공유주소분류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공유주소분류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-  </a:t>
            </a:r>
            <a:r>
              <a:rPr lang="ko-KR" altLang="en-US" sz="1100" dirty="0"/>
              <a:t>주소록에</a:t>
            </a:r>
            <a:r>
              <a:rPr lang="ko-KR" altLang="ko-KR" sz="1100" dirty="0"/>
              <a:t> </a:t>
            </a:r>
            <a:r>
              <a:rPr lang="ko-KR" altLang="en-US" sz="1100" dirty="0"/>
              <a:t>표기될 분류항목을 </a:t>
            </a:r>
            <a:r>
              <a:rPr lang="ko-KR" altLang="en-US" sz="1100" dirty="0" err="1"/>
              <a:t>새분류</a:t>
            </a:r>
            <a:r>
              <a:rPr lang="ko-KR" altLang="en-US" sz="1100" dirty="0"/>
              <a:t> 추가 및 수정 삭제 기능이 제공됩니다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820A7F0-C1ED-4659-9909-02D59EA04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564" y="1289933"/>
            <a:ext cx="6590710" cy="4084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975A924-2334-45E8-9D88-494777FD5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905" y="3306629"/>
            <a:ext cx="6343807" cy="1745271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7616925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메일의 제일 밑에 들어가는 보안문구 대한 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보안문구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44056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보안문구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/>
              <a:t>사용여부 체크 박스 제공이 되며 에디터 환경에서 편집하여 저장하시면 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/>
              <a:t>그룹웨어 전 사용자 일괄 적용 됩니다</a:t>
            </a:r>
            <a:r>
              <a:rPr lang="en-US" altLang="ko-KR" sz="1100" dirty="0"/>
              <a:t>.</a:t>
            </a:r>
            <a:endParaRPr lang="ko-KR" altLang="ko-KR" sz="11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D03C001-821C-43F2-A47A-1ABB4E92B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678" y="1593987"/>
            <a:ext cx="6600374" cy="4084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1004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전자우편에서 사용되는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문자셋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정보에 대한 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문자코드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문자코드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추가버튼을 이용하여 새로운 문자코드를 추가 가능합니다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3DE8718-DA6D-4948-BF7D-0680E0032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870" y="1460191"/>
            <a:ext cx="6600374" cy="40862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9681F88-56E4-4910-A240-DF5153D7C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028" y="1981323"/>
            <a:ext cx="2305050" cy="876300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6411C84-2039-46A5-8CFB-A7E9544EFA43}"/>
              </a:ext>
            </a:extLst>
          </p:cNvPr>
          <p:cNvCxnSpPr>
            <a:cxnSpLocks/>
          </p:cNvCxnSpPr>
          <p:nvPr/>
        </p:nvCxnSpPr>
        <p:spPr>
          <a:xfrm flipH="1">
            <a:off x="9506236" y="2029519"/>
            <a:ext cx="936431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1720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일정관리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 운영에 분류 항목을 관리할 수 있는 권한을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분류관리자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분류관리자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-   </a:t>
            </a:r>
            <a:r>
              <a:rPr lang="ko-KR" altLang="en-US" sz="1100" dirty="0"/>
              <a:t>일정에 표기될 분류항목을 </a:t>
            </a:r>
            <a:r>
              <a:rPr lang="ko-KR" altLang="en-US" sz="1100" dirty="0" err="1"/>
              <a:t>새분류</a:t>
            </a:r>
            <a:r>
              <a:rPr lang="ko-KR" altLang="en-US" sz="1100" dirty="0"/>
              <a:t> 추가 및 수정 삭제 기능이 제공됩니다</a:t>
            </a:r>
            <a:r>
              <a:rPr lang="en-US" altLang="ko-KR" sz="1100" dirty="0"/>
              <a:t>.</a:t>
            </a:r>
            <a:endParaRPr lang="ko-KR" altLang="ko-KR" sz="1100" dirty="0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6411C84-2039-46A5-8CFB-A7E9544EFA43}"/>
              </a:ext>
            </a:extLst>
          </p:cNvPr>
          <p:cNvCxnSpPr>
            <a:cxnSpLocks/>
          </p:cNvCxnSpPr>
          <p:nvPr/>
        </p:nvCxnSpPr>
        <p:spPr>
          <a:xfrm flipH="1">
            <a:off x="9506236" y="2134567"/>
            <a:ext cx="936431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21EF1308-06DC-48CE-9B6F-0E760479E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870" y="1359877"/>
            <a:ext cx="6600374" cy="40668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EE25E26-2AD4-4BD9-952E-783C916B3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485" y="2962671"/>
            <a:ext cx="1962150" cy="2981325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C28B7EE1-096C-451C-BC34-6F17CFD2C4C9}"/>
              </a:ext>
            </a:extLst>
          </p:cNvPr>
          <p:cNvSpPr/>
          <p:nvPr/>
        </p:nvSpPr>
        <p:spPr>
          <a:xfrm>
            <a:off x="7463123" y="3052594"/>
            <a:ext cx="157164" cy="15716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95908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5842499F-C28C-403A-B22E-879120622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870" y="1371562"/>
            <a:ext cx="6600374" cy="4090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일정관리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공유일정에 분류 항목을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공유일정분류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공유일정분류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-   </a:t>
            </a:r>
            <a:r>
              <a:rPr lang="ko-KR" altLang="en-US" sz="1100" dirty="0"/>
              <a:t>공유일정 설정할 때 분류항목을 </a:t>
            </a:r>
            <a:r>
              <a:rPr lang="ko-KR" altLang="en-US" sz="1100" dirty="0" err="1"/>
              <a:t>새분류</a:t>
            </a:r>
            <a:r>
              <a:rPr lang="ko-KR" altLang="en-US" sz="1100" dirty="0"/>
              <a:t> 추가 및 수정 삭제 기능이 제공됩니다</a:t>
            </a:r>
            <a:r>
              <a:rPr lang="en-US" altLang="ko-KR" sz="1100" dirty="0"/>
              <a:t>.</a:t>
            </a:r>
            <a:endParaRPr lang="ko-KR" altLang="ko-KR" sz="11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E1F2C1D-8435-43B5-A99A-580FD4E5B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265" y="2124524"/>
            <a:ext cx="2496853" cy="1179237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DCB282D2-48A6-4EBA-8EBE-C35FAB7156BC}"/>
              </a:ext>
            </a:extLst>
          </p:cNvPr>
          <p:cNvCxnSpPr>
            <a:cxnSpLocks/>
          </p:cNvCxnSpPr>
          <p:nvPr/>
        </p:nvCxnSpPr>
        <p:spPr>
          <a:xfrm flipH="1">
            <a:off x="9320498" y="2202576"/>
            <a:ext cx="936431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178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문서관리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문서관리옵션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5754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문서관리기초설정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1600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 형식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문서번호번호 자동할당에 대한 형식을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ts val="2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en-US" altLang="ko-KR" sz="1100" dirty="0"/>
              <a:t>(Ex) [YYYY][MM]-[DL]-[N:4] -&gt; 2005 01 </a:t>
            </a:r>
            <a:r>
              <a:rPr lang="ko-KR" altLang="ko-KR" sz="1100" dirty="0"/>
              <a:t>– 관리부</a:t>
            </a:r>
            <a:r>
              <a:rPr lang="en-US" altLang="ko-KR" sz="1100" dirty="0"/>
              <a:t> – 0000</a:t>
            </a:r>
            <a:endParaRPr lang="ko-KR" altLang="ko-KR" sz="1100" dirty="0"/>
          </a:p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/>
              <a:t>일렬번호갱신</a:t>
            </a:r>
            <a:endParaRPr lang="en-US" altLang="ko-KR" sz="1100" dirty="0"/>
          </a:p>
          <a:p>
            <a:pPr lvl="0">
              <a:lnSpc>
                <a:spcPts val="2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연도별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부서별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문서함별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 체크하게 되면 각각의 년도와 월 그리고 부서별 문서함별로 일련번호가 새로 갱신됩니다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/>
          </a:p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/>
              <a:t>버전단위</a:t>
            </a:r>
            <a:endParaRPr lang="en-US" altLang="ko-KR" sz="1100" dirty="0"/>
          </a:p>
          <a:p>
            <a:pPr lvl="0">
              <a:lnSpc>
                <a:spcPts val="2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문서가 등록될 때 최초 등록될 문서의 버전을 설정합니다.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68F6F1F-2B46-44E4-98FC-3E8AC9F18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169" y="2437388"/>
            <a:ext cx="6600375" cy="4084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66412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문서관리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문서함관리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4445FA8-D87E-4385-AEC8-656E3BC88104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문서함관리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25E4085-FBEC-4647-B9F7-FCF67D454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249" y="1524068"/>
            <a:ext cx="6600375" cy="4090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5A659A-06A2-4B7B-AB2B-032EAD188CBF}"/>
              </a:ext>
            </a:extLst>
          </p:cNvPr>
          <p:cNvSpPr txBox="1"/>
          <p:nvPr/>
        </p:nvSpPr>
        <p:spPr>
          <a:xfrm>
            <a:off x="3140263" y="5752556"/>
            <a:ext cx="8454329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폴더가 생성될 위치를 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폴더의 이름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공유설정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 하여 권한설정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579AD-EC71-418F-B375-FA271521E069}"/>
              </a:ext>
            </a:extLst>
          </p:cNvPr>
          <p:cNvSpPr txBox="1"/>
          <p:nvPr/>
        </p:nvSpPr>
        <p:spPr>
          <a:xfrm>
            <a:off x="3140263" y="549841"/>
            <a:ext cx="8568345" cy="83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 err="1"/>
              <a:t>새폴더</a:t>
            </a:r>
            <a:r>
              <a:rPr lang="ko-KR" altLang="en-US" sz="1100" dirty="0"/>
              <a:t> </a:t>
            </a:r>
            <a:endParaRPr lang="en-US" altLang="ko-KR" sz="1100" dirty="0"/>
          </a:p>
          <a:p>
            <a:pPr lvl="0">
              <a:lnSpc>
                <a:spcPts val="2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문서함이 아니라 여러 개의 공통적인 문서함의 상위분류명을 만드는 기능을 제공합니다.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marL="171450" lvl="0" indent="-171450">
              <a:lnSpc>
                <a:spcPts val="2000"/>
              </a:lnSpc>
              <a:buFontTx/>
              <a:buChar char="-"/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조회권한만 설정하면 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C76E96AC-0F24-4ECE-8EF3-D492BBE907AF}"/>
              </a:ext>
            </a:extLst>
          </p:cNvPr>
          <p:cNvCxnSpPr>
            <a:cxnSpLocks/>
          </p:cNvCxnSpPr>
          <p:nvPr/>
        </p:nvCxnSpPr>
        <p:spPr>
          <a:xfrm>
            <a:off x="9662126" y="2147436"/>
            <a:ext cx="0" cy="59893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A6E6938E-7C67-4D1E-BB5A-F4BF85619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070" y="2487120"/>
            <a:ext cx="1518204" cy="276432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AC299DA-9DF0-4C68-810D-8644A3C82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684" y="2857085"/>
            <a:ext cx="4739196" cy="1957621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0743171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문서관리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문서함관리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4445FA8-D87E-4385-AEC8-656E3BC88104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문서함관리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25E4085-FBEC-4647-B9F7-FCF67D454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126" y="935081"/>
            <a:ext cx="5898526" cy="36558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5A659A-06A2-4B7B-AB2B-032EAD188CBF}"/>
              </a:ext>
            </a:extLst>
          </p:cNvPr>
          <p:cNvSpPr txBox="1"/>
          <p:nvPr/>
        </p:nvSpPr>
        <p:spPr>
          <a:xfrm>
            <a:off x="3140263" y="4719409"/>
            <a:ext cx="8454329" cy="209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 문서함이 생성될 위치를 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문서함의 이름 설정 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코드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문서함에 부여할 코드를  등록할 수 있는 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기본양식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 문서함에서 사용될 양식을 불러올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문서함의 관리자를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승인후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등록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체크를 하게 되면 본 문서함이 문서가 등록이 되어도 문서함관리자의 승인을 받아야 최종 등록되어 조회가 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사용권한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 하여 권한설정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공유설정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 하여 권한설정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579AD-EC71-418F-B375-FA271521E069}"/>
              </a:ext>
            </a:extLst>
          </p:cNvPr>
          <p:cNvSpPr txBox="1"/>
          <p:nvPr/>
        </p:nvSpPr>
        <p:spPr>
          <a:xfrm>
            <a:off x="3140263" y="549841"/>
            <a:ext cx="8568345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 err="1"/>
              <a:t>새문서함</a:t>
            </a:r>
            <a:r>
              <a:rPr lang="ko-KR" altLang="en-US" sz="1100" dirty="0"/>
              <a:t> </a:t>
            </a:r>
            <a:endParaRPr lang="en-US" altLang="ko-KR" sz="1100" dirty="0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C76E96AC-0F24-4ECE-8EF3-D492BBE907AF}"/>
              </a:ext>
            </a:extLst>
          </p:cNvPr>
          <p:cNvCxnSpPr>
            <a:cxnSpLocks/>
          </p:cNvCxnSpPr>
          <p:nvPr/>
        </p:nvCxnSpPr>
        <p:spPr>
          <a:xfrm>
            <a:off x="9627399" y="1491022"/>
            <a:ext cx="0" cy="372441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id="{D0995ADD-F527-4A69-83D9-4E96B4458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301" y="1986408"/>
            <a:ext cx="3653891" cy="2693309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3D0B318-239D-4B9E-BFD7-A6E048954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856" y="1787762"/>
            <a:ext cx="1356507" cy="24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291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문서함의 분류관리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44056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분류관리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문서관리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7843FCC-4E95-4FCF-AD4E-09D1469A6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550" y="1743527"/>
            <a:ext cx="6600374" cy="4096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E736611-BE78-416D-AF99-C3FC018BB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222" y="3514767"/>
            <a:ext cx="3914775" cy="1276350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DDBDBFF3-BF1A-49FD-8FD2-76B4E879465C}"/>
              </a:ext>
            </a:extLst>
          </p:cNvPr>
          <p:cNvCxnSpPr>
            <a:cxnSpLocks/>
          </p:cNvCxnSpPr>
          <p:nvPr/>
        </p:nvCxnSpPr>
        <p:spPr>
          <a:xfrm>
            <a:off x="10447677" y="2626963"/>
            <a:ext cx="0" cy="771166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7EFF6A2-7FE9-4506-B5E7-9DF38132EB72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분류관리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E0D7C1-2766-4EA7-BB96-32FB080056B9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문서함에 사용될 분류명을 추가 및 수정 삭제하여 관리 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23981858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전자설문을 관리할 담당자를 조직도를 통해 지정합니다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0" y="3007519"/>
            <a:ext cx="149682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설문 관리자설정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설문관리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7D44D05-77CA-4975-ACFF-527CB5350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176" y="1736011"/>
            <a:ext cx="6600374" cy="40870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A0351B-80FF-4BBE-85D3-9AF614F05FAA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설문관리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관리자설정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CBCACA-4B1B-415C-9DE0-BA5E076BEE66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ko-KR" sz="1100" dirty="0"/>
              <a:t>담당자는 타인이 작성한 설문 조사 건에 대해 수정</a:t>
            </a:r>
            <a:r>
              <a:rPr lang="en-US" altLang="ko-KR" sz="1100" dirty="0"/>
              <a:t>,</a:t>
            </a:r>
            <a:r>
              <a:rPr lang="ko-KR" altLang="ko-KR" sz="1100" dirty="0"/>
              <a:t>삭제 권한을 부여 받습니다</a:t>
            </a:r>
            <a:r>
              <a:rPr lang="en-US" altLang="ko-KR" sz="1100" dirty="0"/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73FC322-81A8-4E86-9612-B584D1EE3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527" y="2170767"/>
            <a:ext cx="5227061" cy="116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38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 암호화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기초설정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91AA4-59D3-4289-BD3F-F2BC41A9ABE5}"/>
              </a:ext>
            </a:extLst>
          </p:cNvPr>
          <p:cNvSpPr txBox="1"/>
          <p:nvPr/>
        </p:nvSpPr>
        <p:spPr>
          <a:xfrm>
            <a:off x="3135185" y="3704060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사번 로그인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BC879E-87C1-4495-8766-B7F4E897F7B6}"/>
              </a:ext>
            </a:extLst>
          </p:cNvPr>
          <p:cNvSpPr txBox="1"/>
          <p:nvPr/>
        </p:nvSpPr>
        <p:spPr>
          <a:xfrm>
            <a:off x="3262184" y="4060255"/>
            <a:ext cx="8699444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사용자들이 로그인하는 경우에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사번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또는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‘ID(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ID)’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로그인할 것인지를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44D0CA-7449-4032-BB9D-1B9E72B013CC}"/>
              </a:ext>
            </a:extLst>
          </p:cNvPr>
          <p:cNvSpPr txBox="1"/>
          <p:nvPr/>
        </p:nvSpPr>
        <p:spPr>
          <a:xfrm>
            <a:off x="3135185" y="5236904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CB2F7-0A34-4703-A687-0F1F2B41BB8F}"/>
              </a:ext>
            </a:extLst>
          </p:cNvPr>
          <p:cNvSpPr txBox="1"/>
          <p:nvPr/>
        </p:nvSpPr>
        <p:spPr>
          <a:xfrm>
            <a:off x="3135184" y="5593099"/>
            <a:ext cx="7153274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사용자들의 비밀번호에 제약 조건을 부여해서 관리할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49D9F0-A89B-469D-8EE6-9004C5AEE0D6}"/>
              </a:ext>
            </a:extLst>
          </p:cNvPr>
          <p:cNvSpPr txBox="1"/>
          <p:nvPr/>
        </p:nvSpPr>
        <p:spPr>
          <a:xfrm>
            <a:off x="3135183" y="591056"/>
            <a:ext cx="7636476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업무에</a:t>
            </a:r>
            <a:r>
              <a:rPr lang="en-US" altLang="ko-KR" sz="11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-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데이터베이스에 저장할 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'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비밀번호를 암호화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해서 저장할 것인지 여부를 결정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강력한 암호화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개인정보보호법을 준수하는 수준의 암호화방식으로써 복호화가 불가능합니다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암호화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개발사 내부에서 복호화가 가능한 수준의 암호화 방식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 발송 시 수신사 숫자를 제한합니다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90A497C8-B979-4EDF-91D6-675024A77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1542632"/>
            <a:ext cx="4343400" cy="581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194E3756-D854-4256-9823-FFCD228F7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3" y="4512588"/>
            <a:ext cx="4572000" cy="60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14E9803-199F-4B70-A2D4-0F4B63165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183" y="6025370"/>
            <a:ext cx="7153275" cy="676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6DBDFBF-9E2C-4E3E-8F85-7BFDC9971334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메인페이지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3474EC-5633-4C3E-9CD2-736AF2D265D8}"/>
              </a:ext>
            </a:extLst>
          </p:cNvPr>
          <p:cNvSpPr txBox="1"/>
          <p:nvPr/>
        </p:nvSpPr>
        <p:spPr>
          <a:xfrm>
            <a:off x="3135185" y="222227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이름표시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6C1208-5444-4E32-91E8-C72BCED31521}"/>
              </a:ext>
            </a:extLst>
          </p:cNvPr>
          <p:cNvSpPr txBox="1"/>
          <p:nvPr/>
        </p:nvSpPr>
        <p:spPr>
          <a:xfrm>
            <a:off x="3262184" y="2605197"/>
            <a:ext cx="8699444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이름을 표시할 때 이름 또는 별칭으로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2D19DB7-8F1D-4DCC-B1B4-E9CDF9D5B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183" y="3023428"/>
            <a:ext cx="2790825" cy="542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00360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휴가와 관련된 명칭 및 코드를 생성합니다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휴가코드관리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휴가관리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FA6FA0B-263A-4779-9225-7213F8A30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001" y="1744161"/>
            <a:ext cx="6600374" cy="40922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BC61F67E-65AD-40A9-B359-64AAEF0EF120}"/>
              </a:ext>
            </a:extLst>
          </p:cNvPr>
          <p:cNvCxnSpPr>
            <a:cxnSpLocks/>
          </p:cNvCxnSpPr>
          <p:nvPr/>
        </p:nvCxnSpPr>
        <p:spPr>
          <a:xfrm>
            <a:off x="10489216" y="2396428"/>
            <a:ext cx="0" cy="771166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DD178CF8-9115-4549-8332-29E054CBA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267" y="3271705"/>
            <a:ext cx="2600325" cy="2066925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79A309-B51B-4FCB-B82C-801D971B0A54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휴가코드관리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E61511-9DBF-4987-8842-ACD500CDD3C9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 후 명칭 및 코드 생성시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세콤같은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보안 장비와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연동시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필요합니다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16636536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사원들의 연차를 설정하고 현황을 한눈에 확인할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5754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연차설정 및 현황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휴가관리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315DECB-1F32-4F37-9B88-058EC0972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240" y="1755921"/>
            <a:ext cx="6600374" cy="409823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77E0F0F-82A4-48D7-B7B3-90C6E0A95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240" y="1754063"/>
            <a:ext cx="6600374" cy="40885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40F58EA-F1CE-4319-B516-5812A8FBA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5957" y="2935240"/>
            <a:ext cx="2228850" cy="685800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E2E312D6-29D7-4E92-AE67-F48B34480C0D}"/>
              </a:ext>
            </a:extLst>
          </p:cNvPr>
          <p:cNvCxnSpPr>
            <a:cxnSpLocks/>
          </p:cNvCxnSpPr>
          <p:nvPr/>
        </p:nvCxnSpPr>
        <p:spPr>
          <a:xfrm>
            <a:off x="10310972" y="2691745"/>
            <a:ext cx="0" cy="137753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B82AD31-92CD-443D-8717-8711BD9B1FB4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연차설정 및 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40E7B9-BAD6-4429-9C99-E66E3D721C4B}"/>
              </a:ext>
            </a:extLst>
          </p:cNvPr>
          <p:cNvSpPr txBox="1"/>
          <p:nvPr/>
        </p:nvSpPr>
        <p:spPr>
          <a:xfrm>
            <a:off x="3140263" y="669103"/>
            <a:ext cx="8454329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연차설정에 필요한 이름 입사일 부서 직위 연차 발생 개수 등을 업로드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기본양식 받기로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내려받은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이후 해당 문서를 수정하시어 업로드 하시면 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26496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인원의 휴가신청 현황을 한눈에 확인할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휴가신청현황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휴가관리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E314800-7D27-4857-9539-9E2F5F3AE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422" y="1746983"/>
            <a:ext cx="6600375" cy="4084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BCF4E5-D571-4A84-B508-8EEE5B83DE9E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휴가신청현황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E6C30-896D-463B-B861-E1E827F0EFB6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휴가를 신청한 사원들의 현황을 보여줍니다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24528891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조직원의 근태현황을 한눈에 조회할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근태현황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근태관리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EA6B52E-8241-448F-9077-AA52F69EF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829" y="1822913"/>
            <a:ext cx="6604067" cy="40522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4D1026-5E6B-47D2-A0EF-739E492105F3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근태현황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636F10-CEF6-4182-BD08-3F107170E843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근태현황을 부서별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기간별로 쉽게 조회할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24883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 접속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관리를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근태적용위치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근태관리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CDA4A2-F840-4217-9583-87B585C0B0C8}"/>
              </a:ext>
            </a:extLst>
          </p:cNvPr>
          <p:cNvSpPr txBox="1"/>
          <p:nvPr/>
        </p:nvSpPr>
        <p:spPr>
          <a:xfrm>
            <a:off x="3140264" y="681916"/>
            <a:ext cx="8568345" cy="552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 접속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조건에 따른 근태 관리 사용 여부를 적용합니다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미사용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 접속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조건에  관계없이 근태 관리 사용 여부를 적용합니다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81FA06A5-5BE1-4540-A19A-C2BA7733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830" y="1820339"/>
            <a:ext cx="6604067" cy="40654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8DD1AF6-4137-493C-85C9-F3CD5DAAD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987" y="2990016"/>
            <a:ext cx="3810000" cy="1438275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70EBF9B5-1954-4A8B-B0C7-8B014440CC9C}"/>
              </a:ext>
            </a:extLst>
          </p:cNvPr>
          <p:cNvCxnSpPr>
            <a:cxnSpLocks/>
          </p:cNvCxnSpPr>
          <p:nvPr/>
        </p:nvCxnSpPr>
        <p:spPr>
          <a:xfrm>
            <a:off x="10557086" y="2465233"/>
            <a:ext cx="0" cy="403674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0451C82-7241-42B9-9BD9-8845DFEB18F6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근태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94533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-1119135" y="3219234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근태에 반영될 시간을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0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근태관리설정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근태관리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CDA4A2-F840-4217-9583-87B585C0B0C8}"/>
              </a:ext>
            </a:extLst>
          </p:cNvPr>
          <p:cNvSpPr txBox="1"/>
          <p:nvPr/>
        </p:nvSpPr>
        <p:spPr>
          <a:xfrm>
            <a:off x="3140264" y="681916"/>
            <a:ext cx="8568345" cy="1283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근무시간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근태에 적용될 하루 근무시간을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오전 반차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오전 반차로 인정될 퇴근시간을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오후 반차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오후 반차로 인정될 출근시간을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최대 퇴근허용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최대로 근무할 수 있는 퇴근 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옵션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출입통제사용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출근버튼 사용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출근버튼으로 처리 중 출근할 때 원하는 출근방법으로 선택합니다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D3C0C-1A63-4DE2-8901-1F94AF33C6DC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근태관리설정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01C44D-3548-469F-BA83-A038EFAEA495}"/>
              </a:ext>
            </a:extLst>
          </p:cNvPr>
          <p:cNvSpPr txBox="1"/>
          <p:nvPr/>
        </p:nvSpPr>
        <p:spPr>
          <a:xfrm>
            <a:off x="7535284" y="681916"/>
            <a:ext cx="4401574" cy="308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휴식시간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하루 휴식시간을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A492E9DE-E1B3-42EE-8AA2-9F4EB766A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990" y="2257386"/>
            <a:ext cx="6544556" cy="4067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73370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사람의 로그인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로그아웃 시간을 확인할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접속로그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97537"/>
            <a:ext cx="8568345" cy="1286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Date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로그인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로그아웃 날짜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Name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로그인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로그아웃한 사람의 이름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Mode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웹인지 모바일인지 접속 기기별로 확인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Type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로그아웃인지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로그인인지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확인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검정은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in 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흰색은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out)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통계관리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1B7943E-5CFC-4B55-9E9E-B92C68BEC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145" y="2360588"/>
            <a:ext cx="6069440" cy="3750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C28637-6B34-468B-B1D4-A02CAF51675D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통계관리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접속로그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E3B34A6-D50E-4F5F-AF4F-019B799C8137}"/>
              </a:ext>
            </a:extLst>
          </p:cNvPr>
          <p:cNvSpPr/>
          <p:nvPr/>
        </p:nvSpPr>
        <p:spPr>
          <a:xfrm>
            <a:off x="6096000" y="3105150"/>
            <a:ext cx="406400" cy="9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4195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횟수를 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월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별로 조회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접속통계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통계관리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8B41EC9-4601-44CE-8B06-03C5433EF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253" y="1817481"/>
            <a:ext cx="6604067" cy="4084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728790-8D72-43D0-9D1F-1DA6A76CCACB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통계관리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접속통계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5A86BB-77C9-4E19-9584-54EA2D7A7898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횟수를 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별로 조회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8B39446-A63F-43F2-A1A6-58711B05F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833" y="2192121"/>
            <a:ext cx="5187314" cy="238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372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39F957F-CA3A-4383-8CE7-335F6611D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253" y="1663344"/>
            <a:ext cx="6600375" cy="4308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 등 사용한 양을 확인할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B2F8A-CAB8-4A38-AB6F-DB22A76E0CC3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통계관리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사용량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FB07C-24D6-4900-8D59-018556DB49FA}"/>
              </a:ext>
            </a:extLst>
          </p:cNvPr>
          <p:cNvSpPr txBox="1"/>
          <p:nvPr/>
        </p:nvSpPr>
        <p:spPr>
          <a:xfrm>
            <a:off x="3140263" y="669103"/>
            <a:ext cx="8454329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종류별로 사용량을 조회할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사용량 버튼 선택 시 최종 리스트로 업데이트됩니다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30C03A6-C0D1-4DD8-96DA-ADBA672C9A7F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사용량</a:t>
            </a:r>
          </a:p>
        </p:txBody>
      </p:sp>
    </p:spTree>
    <p:extLst>
      <p:ext uri="{BB962C8B-B14F-4D97-AF65-F5344CB8AC3E}">
        <p14:creationId xmlns:p14="http://schemas.microsoft.com/office/powerpoint/2010/main" val="10853196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BD968B49-8A08-4A67-A2F6-40A52B829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828" y="1587960"/>
            <a:ext cx="6467221" cy="43095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프로젝트의 현재 상황을 나타냅니다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B2F8A-CAB8-4A38-AB6F-DB22A76E0CC3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FB07C-24D6-4900-8D59-018556DB49FA}"/>
              </a:ext>
            </a:extLst>
          </p:cNvPr>
          <p:cNvSpPr txBox="1"/>
          <p:nvPr/>
        </p:nvSpPr>
        <p:spPr>
          <a:xfrm>
            <a:off x="3140263" y="669103"/>
            <a:ext cx="8454329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각 프로젝트의 게시물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사용량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참여 등 현재 상황을 조회할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각 프로젝트마다 관리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4BDEA54-AA02-423B-BB20-E9457B767977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전체현황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DDF05279-73A6-4FF6-B47B-062E63E0A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943" y="3087208"/>
            <a:ext cx="4773857" cy="31065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900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914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접속하는 허용 및 거부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내역을 관리 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등록된 내역은 사원관리에서 사원별로 적용하거나 메뉴관리에서 메뉴별로 적용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단일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 및 주소그룹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서브넷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으로도 설정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접속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IP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관리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A11537E-1446-427F-926C-6A62D748C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288" y="1363645"/>
            <a:ext cx="7414439" cy="46442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516A32E7-94E4-42AE-82DC-075A527A76FE}"/>
              </a:ext>
            </a:extLst>
          </p:cNvPr>
          <p:cNvCxnSpPr>
            <a:cxnSpLocks/>
          </p:cNvCxnSpPr>
          <p:nvPr/>
        </p:nvCxnSpPr>
        <p:spPr>
          <a:xfrm flipH="1">
            <a:off x="9903619" y="2190750"/>
            <a:ext cx="821532" cy="1116806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F6D93D5-3641-4C17-BB74-54375E26178A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7475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사용자들에게 제공하는 스킨정보에 대한 설정을 하는 메뉴 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스킨설정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7B87537-4862-459F-A104-D75ADF203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288" y="1363645"/>
            <a:ext cx="7414438" cy="4721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961081-9FAE-40E3-B044-A82AFDEFC4CA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스킨설정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888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사용자들에게 제공되는 기념일을 관리하는 메뉴 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기념일관리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61081-9FAE-40E3-B044-A82AFDEFC4CA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기념일관리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4D72779-419A-40F4-BA67-6264B09F9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288" y="1367050"/>
            <a:ext cx="7414438" cy="4652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DF25EED1-0CD9-4D72-9C91-6EFA68352DB7}"/>
              </a:ext>
            </a:extLst>
          </p:cNvPr>
          <p:cNvSpPr/>
          <p:nvPr/>
        </p:nvSpPr>
        <p:spPr>
          <a:xfrm>
            <a:off x="9266549" y="1461154"/>
            <a:ext cx="867266" cy="226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2728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79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메인화면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형태 중에 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‘</a:t>
            </a:r>
            <a:r>
              <a:rPr lang="ko-KR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포탈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’</a:t>
            </a:r>
            <a:r>
              <a:rPr lang="ko-KR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형태에서 제공되는 다양한 업무링크 사이트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웹사이트에 한함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)</a:t>
            </a:r>
            <a:r>
              <a:rPr lang="ko-KR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에 대한 관리 기능을 제공합니다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메일링크설정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1CDC257-357B-4B7E-8049-109C10D88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407" y="1363645"/>
            <a:ext cx="7410319" cy="46486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33EDFDD-266C-43C1-87F0-123E2F1EA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053" y="3868989"/>
            <a:ext cx="3810532" cy="2410161"/>
          </a:xfrm>
          <a:prstGeom prst="rect">
            <a:avLst/>
          </a:prstGeom>
          <a:ln w="22225">
            <a:solidFill>
              <a:schemeClr val="accent4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996234-E911-4ABB-A172-B60850DEA945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메일링크설정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1469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3540</TotalTime>
  <Words>3937</Words>
  <Application>Microsoft Office PowerPoint</Application>
  <PresentationFormat>와이드스크린</PresentationFormat>
  <Paragraphs>497</Paragraphs>
  <Slides>59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59</vt:i4>
      </vt:variant>
    </vt:vector>
  </HeadingPairs>
  <TitlesOfParts>
    <vt:vector size="67" baseType="lpstr">
      <vt:lpstr>나눔고딕</vt:lpstr>
      <vt:lpstr>나눔스퀘어_ac Bold</vt:lpstr>
      <vt:lpstr>나눔스퀘어_ac ExtraBold</vt:lpstr>
      <vt:lpstr>나눔스퀘어_ac Light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김 유정</cp:lastModifiedBy>
  <cp:revision>190</cp:revision>
  <dcterms:created xsi:type="dcterms:W3CDTF">2021-01-26T03:26:19Z</dcterms:created>
  <dcterms:modified xsi:type="dcterms:W3CDTF">2022-01-21T07:09:57Z</dcterms:modified>
</cp:coreProperties>
</file>